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18" r:id="rId4"/>
    <p:sldId id="259" r:id="rId5"/>
    <p:sldId id="260" r:id="rId6"/>
    <p:sldId id="261" r:id="rId7"/>
    <p:sldId id="262" r:id="rId8"/>
    <p:sldId id="31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9" r:id="rId25"/>
    <p:sldId id="290" r:id="rId26"/>
    <p:sldId id="279" r:id="rId27"/>
    <p:sldId id="280" r:id="rId28"/>
    <p:sldId id="281" r:id="rId29"/>
    <p:sldId id="282"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3C06338-C925-4246-9060-3685BCDDC56B}" type="datetimeFigureOut">
              <a:rPr lang="en-US"/>
              <a:pPr>
                <a:defRPr/>
              </a:pPr>
              <a:t>1/20/2020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607C6FF-CB04-4CAB-8E8B-A0CE23FEDE16}" type="slidenum">
              <a:rPr lang="en-US"/>
              <a:pPr>
                <a:defRPr/>
              </a:pPr>
              <a:t>‹#›</a:t>
            </a:fld>
            <a:endParaRPr lang="en-US"/>
          </a:p>
        </p:txBody>
      </p:sp>
    </p:spTree>
    <p:extLst>
      <p:ext uri="{BB962C8B-B14F-4D97-AF65-F5344CB8AC3E}">
        <p14:creationId xmlns:p14="http://schemas.microsoft.com/office/powerpoint/2010/main" val="268731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DB14A7A-09C0-4AFD-AE58-983F9391331F}" type="datetimeFigureOut">
              <a:rPr lang="en-US"/>
              <a:pPr>
                <a:defRPr/>
              </a:pPr>
              <a:t>1/20/2020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BF5003C-CBEF-4A46-A3F6-5842A2AB142B}" type="slidenum">
              <a:rPr lang="en-US"/>
              <a:pPr>
                <a:defRPr/>
              </a:pPr>
              <a:t>‹#›</a:t>
            </a:fld>
            <a:endParaRPr lang="en-US"/>
          </a:p>
        </p:txBody>
      </p:sp>
    </p:spTree>
    <p:extLst>
      <p:ext uri="{BB962C8B-B14F-4D97-AF65-F5344CB8AC3E}">
        <p14:creationId xmlns:p14="http://schemas.microsoft.com/office/powerpoint/2010/main" val="4118005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537CE00-AE71-4386-89E3-DB381E8D1DB8}" type="datetimeFigureOut">
              <a:rPr lang="en-US"/>
              <a:pPr>
                <a:defRPr/>
              </a:pPr>
              <a:t>1/20/2020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9A2BA27-A92D-42BE-8713-FF5FFC8CF37F}" type="slidenum">
              <a:rPr lang="en-US"/>
              <a:pPr>
                <a:defRPr/>
              </a:pPr>
              <a:t>‹#›</a:t>
            </a:fld>
            <a:endParaRPr lang="en-US"/>
          </a:p>
        </p:txBody>
      </p:sp>
    </p:spTree>
    <p:extLst>
      <p:ext uri="{BB962C8B-B14F-4D97-AF65-F5344CB8AC3E}">
        <p14:creationId xmlns:p14="http://schemas.microsoft.com/office/powerpoint/2010/main" val="979399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B398E7F-D125-4C35-881A-DEE7E4BDA88D}" type="datetimeFigureOut">
              <a:rPr lang="en-US"/>
              <a:pPr>
                <a:defRPr/>
              </a:pPr>
              <a:t>1/20/2020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12CACDD-1BA5-4942-A4CA-6E1999300FBE}" type="slidenum">
              <a:rPr lang="en-US"/>
              <a:pPr>
                <a:defRPr/>
              </a:pPr>
              <a:t>‹#›</a:t>
            </a:fld>
            <a:endParaRPr lang="en-US"/>
          </a:p>
        </p:txBody>
      </p:sp>
    </p:spTree>
    <p:extLst>
      <p:ext uri="{BB962C8B-B14F-4D97-AF65-F5344CB8AC3E}">
        <p14:creationId xmlns:p14="http://schemas.microsoft.com/office/powerpoint/2010/main" val="3152891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E228C0B-DD2F-4D49-AF8D-4068A2DC93AD}" type="datetimeFigureOut">
              <a:rPr lang="en-US"/>
              <a:pPr>
                <a:defRPr/>
              </a:pPr>
              <a:t>1/20/2020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2B2299F-2D08-4E5D-BACD-BC04C7CF09E3}" type="slidenum">
              <a:rPr lang="en-US"/>
              <a:pPr>
                <a:defRPr/>
              </a:pPr>
              <a:t>‹#›</a:t>
            </a:fld>
            <a:endParaRPr lang="en-US"/>
          </a:p>
        </p:txBody>
      </p:sp>
    </p:spTree>
    <p:extLst>
      <p:ext uri="{BB962C8B-B14F-4D97-AF65-F5344CB8AC3E}">
        <p14:creationId xmlns:p14="http://schemas.microsoft.com/office/powerpoint/2010/main" val="3908867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AEB03BC-EBE8-4E33-88E9-05E20AF3FE9A}" type="datetimeFigureOut">
              <a:rPr lang="en-US"/>
              <a:pPr>
                <a:defRPr/>
              </a:pPr>
              <a:t>1/20/2020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8060965-69B5-489E-A8D5-BE2E31CB91D5}" type="slidenum">
              <a:rPr lang="en-US"/>
              <a:pPr>
                <a:defRPr/>
              </a:pPr>
              <a:t>‹#›</a:t>
            </a:fld>
            <a:endParaRPr lang="en-US"/>
          </a:p>
        </p:txBody>
      </p:sp>
    </p:spTree>
    <p:extLst>
      <p:ext uri="{BB962C8B-B14F-4D97-AF65-F5344CB8AC3E}">
        <p14:creationId xmlns:p14="http://schemas.microsoft.com/office/powerpoint/2010/main" val="470460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89A8183-8BA6-47C9-B23C-CD9907CE904B}" type="datetimeFigureOut">
              <a:rPr lang="en-US"/>
              <a:pPr>
                <a:defRPr/>
              </a:pPr>
              <a:t>1/20/2020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B1B034D-8CDF-4894-BD9D-48C38A0CD3C6}" type="slidenum">
              <a:rPr lang="en-US"/>
              <a:pPr>
                <a:defRPr/>
              </a:pPr>
              <a:t>‹#›</a:t>
            </a:fld>
            <a:endParaRPr lang="en-US"/>
          </a:p>
        </p:txBody>
      </p:sp>
    </p:spTree>
    <p:extLst>
      <p:ext uri="{BB962C8B-B14F-4D97-AF65-F5344CB8AC3E}">
        <p14:creationId xmlns:p14="http://schemas.microsoft.com/office/powerpoint/2010/main" val="202397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947F848-F5B3-40CE-BE19-78B1BD0E5257}" type="datetimeFigureOut">
              <a:rPr lang="en-US"/>
              <a:pPr>
                <a:defRPr/>
              </a:pPr>
              <a:t>1/20/2020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1F4FDC2-7FB5-4640-8B8D-9265392CC965}" type="slidenum">
              <a:rPr lang="en-US"/>
              <a:pPr>
                <a:defRPr/>
              </a:pPr>
              <a:t>‹#›</a:t>
            </a:fld>
            <a:endParaRPr lang="en-US"/>
          </a:p>
        </p:txBody>
      </p:sp>
    </p:spTree>
    <p:extLst>
      <p:ext uri="{BB962C8B-B14F-4D97-AF65-F5344CB8AC3E}">
        <p14:creationId xmlns:p14="http://schemas.microsoft.com/office/powerpoint/2010/main" val="1658051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59EA405-1BFF-44E9-8851-58E416885121}" type="datetimeFigureOut">
              <a:rPr lang="en-US"/>
              <a:pPr>
                <a:defRPr/>
              </a:pPr>
              <a:t>1/20/2020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DE8D284-0211-41CB-9878-A92007532DC8}" type="slidenum">
              <a:rPr lang="en-US"/>
              <a:pPr>
                <a:defRPr/>
              </a:pPr>
              <a:t>‹#›</a:t>
            </a:fld>
            <a:endParaRPr lang="en-US"/>
          </a:p>
        </p:txBody>
      </p:sp>
    </p:spTree>
    <p:extLst>
      <p:ext uri="{BB962C8B-B14F-4D97-AF65-F5344CB8AC3E}">
        <p14:creationId xmlns:p14="http://schemas.microsoft.com/office/powerpoint/2010/main" val="1876716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9452D64-9603-4189-8F88-48AADA6C1615}" type="datetimeFigureOut">
              <a:rPr lang="en-US"/>
              <a:pPr>
                <a:defRPr/>
              </a:pPr>
              <a:t>1/20/2020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29A7BD-96A7-4028-967E-AE090ABE5303}" type="slidenum">
              <a:rPr lang="en-US"/>
              <a:pPr>
                <a:defRPr/>
              </a:pPr>
              <a:t>‹#›</a:t>
            </a:fld>
            <a:endParaRPr lang="en-US"/>
          </a:p>
        </p:txBody>
      </p:sp>
    </p:spTree>
    <p:extLst>
      <p:ext uri="{BB962C8B-B14F-4D97-AF65-F5344CB8AC3E}">
        <p14:creationId xmlns:p14="http://schemas.microsoft.com/office/powerpoint/2010/main" val="3846866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2C0D278-84F1-4739-974A-621FF74DCD05}" type="datetimeFigureOut">
              <a:rPr lang="en-US"/>
              <a:pPr>
                <a:defRPr/>
              </a:pPr>
              <a:t>1/20/2020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A485C0D-7884-4E53-A6AA-5AA587E17B0A}" type="slidenum">
              <a:rPr lang="en-US"/>
              <a:pPr>
                <a:defRPr/>
              </a:pPr>
              <a:t>‹#›</a:t>
            </a:fld>
            <a:endParaRPr lang="en-US"/>
          </a:p>
        </p:txBody>
      </p:sp>
    </p:spTree>
    <p:extLst>
      <p:ext uri="{BB962C8B-B14F-4D97-AF65-F5344CB8AC3E}">
        <p14:creationId xmlns:p14="http://schemas.microsoft.com/office/powerpoint/2010/main" val="103605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8BE6-1B6E-4BED-BEEB-8EDC8E21A8D1}" type="datetimeFigureOut">
              <a:rPr lang="ms-MY" smtClean="0"/>
              <a:pPr/>
              <a:t>20/01/2020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63C98996-2C35-4A2E-A0C0-F9514996EB25}"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88BE6-1B6E-4BED-BEEB-8EDC8E21A8D1}" type="datetimeFigureOut">
              <a:rPr lang="ms-MY" smtClean="0"/>
              <a:pPr/>
              <a:t>20/01/2020</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98996-2C35-4A2E-A0C0-F9514996EB25}"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1/20/2020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594909B6-DB0C-4334-A744-874D9BE6AAC1}" type="datetimeFigureOut">
              <a:rPr lang="en-US"/>
              <a:pPr>
                <a:defRPr/>
              </a:pPr>
              <a:t>1/20/2020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671C3555-357A-4F44-A096-815F92137FEB}" type="slidenum">
              <a:rPr lang="en-US"/>
              <a:pPr>
                <a:defRPr/>
              </a:pPr>
              <a:t>‹#›</a:t>
            </a:fld>
            <a:endParaRPr lang="en-US"/>
          </a:p>
        </p:txBody>
      </p:sp>
    </p:spTree>
    <p:extLst>
      <p:ext uri="{BB962C8B-B14F-4D97-AF65-F5344CB8AC3E}">
        <p14:creationId xmlns:p14="http://schemas.microsoft.com/office/powerpoint/2010/main" val="2282669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1126590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35496" y="152394"/>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Sikap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15616" y="3001456"/>
            <a:ext cx="7519414" cy="1003608"/>
          </a:xfrm>
          <a:prstGeom prst="roundRect">
            <a:avLst>
              <a:gd name="adj" fmla="val 15141"/>
            </a:avLst>
          </a:prstGeom>
          <a:solidFill>
            <a:schemeClr val="accent2">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beberapa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buruk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apabila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gagal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menjelaskan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6" name="Elbow Connector 5"/>
          <p:cNvCxnSpPr/>
          <p:nvPr/>
        </p:nvCxnSpPr>
        <p:spPr>
          <a:xfrm rot="16200000" flipH="1">
            <a:off x="470134" y="3066370"/>
            <a:ext cx="1044358" cy="329458"/>
          </a:xfrm>
          <a:prstGeom prst="bentConnector3">
            <a:avLst>
              <a:gd name="adj1" fmla="val 50000"/>
            </a:avLst>
          </a:prstGeom>
          <a:ln w="76200">
            <a:solidFill>
              <a:srgbClr val="FFC0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763688" y="4221088"/>
            <a:ext cx="6727326" cy="2304256"/>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tekanan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perasaan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muflis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tenteram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bercakap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mungkir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janji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hilang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kepercayaan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keruntuhan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rumah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14879072" flipH="1">
            <a:off x="697012" y="4922668"/>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602054" y="1393630"/>
            <a:ext cx="6324600" cy="1315290"/>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kemewahan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bergaya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48208" y="352742"/>
            <a:ext cx="8888288" cy="523220"/>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menghindari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beban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hutang</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360474"/>
            <a:ext cx="8915400" cy="1384995"/>
          </a:xfrm>
          <a:prstGeom prst="rect">
            <a:avLst/>
          </a:prstGeom>
          <a:solidFill>
            <a:srgbClr val="0070C0">
              <a:alpha val="85000"/>
            </a:srgbClr>
          </a:solidFill>
        </p:spPr>
        <p:txBody>
          <a:bodyPr wrap="square">
            <a:spAutoFit/>
          </a:bodyPr>
          <a:lstStyle/>
          <a:p>
            <a:pPr lvl="0" algn="ctr" fontAlgn="base">
              <a:spcBef>
                <a:spcPct val="0"/>
              </a:spcBef>
              <a:spcAft>
                <a:spcPct val="0"/>
              </a:spcAft>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berlindung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denganMu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dibelenggu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bebanan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kekuasaan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kemenangan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pihak</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395536" y="1573048"/>
            <a:ext cx="8454559" cy="1569660"/>
          </a:xfrm>
          <a:prstGeom prst="rect">
            <a:avLst/>
          </a:prstGeom>
          <a:solidFill>
            <a:schemeClr val="tx2">
              <a:alpha val="38000"/>
            </a:schemeClr>
          </a:solidFill>
        </p:spPr>
        <p:txBody>
          <a:bodyPr wrap="non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إِنِّي أَعُوذُ بِكَ مِنْ غَلَبَةِ الدَّيْنِ، وَغَلَبَةِ الْعَدُوِّ،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وَشَمَاتَةِ اْلأَعْدَاءِ</a:t>
            </a:r>
            <a:endParaRPr lang="en-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ounded Rectangle 2"/>
          <p:cNvSpPr/>
          <p:nvPr/>
        </p:nvSpPr>
        <p:spPr>
          <a:xfrm>
            <a:off x="1619200" y="2648312"/>
            <a:ext cx="6089104" cy="1716792"/>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terikat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pembayaran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wajib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dijelaskan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Curved Down Arrow 3"/>
          <p:cNvSpPr/>
          <p:nvPr/>
        </p:nvSpPr>
        <p:spPr>
          <a:xfrm rot="17662946" flipH="1">
            <a:off x="662698" y="2178744"/>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857200" y="1850554"/>
            <a:ext cx="7315200" cy="8691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mengambil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pembayar</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228600" y="181089"/>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6200" y="332656"/>
            <a:ext cx="9144000" cy="523220"/>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340388"/>
            <a:ext cx="8915400" cy="1384995"/>
          </a:xfrm>
          <a:prstGeom prst="rect">
            <a:avLst/>
          </a:prstGeom>
          <a:solidFill>
            <a:srgbClr val="0070C0">
              <a:alpha val="75000"/>
            </a:srgbClr>
          </a:solidFill>
        </p:spPr>
        <p:txBody>
          <a:bodyPr wrap="square">
            <a:spAutoFit/>
          </a:bodyP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mukmin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tergantung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sehinggalah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diselesaikan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52873" y="1552962"/>
            <a:ext cx="7707559" cy="923330"/>
          </a:xfrm>
          <a:prstGeom prst="rect">
            <a:avLst/>
          </a:prstGeom>
          <a:solidFill>
            <a:schemeClr val="tx2">
              <a:alpha val="38000"/>
            </a:schemeClr>
          </a:solidFill>
        </p:spPr>
        <p:txBody>
          <a:bodyPr wrap="none">
            <a:spAutoFit/>
          </a:bodyPr>
          <a:lstStyle/>
          <a:p>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نَفْسُ المُؤْمِنِ مُعَلَّقَةٌ بِدَيْنِهِ حَتَّى يُقْضَى عَنْهُ </a:t>
            </a:r>
            <a:endParaRPr lang="en-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ounded Rectangle 2"/>
          <p:cNvSpPr/>
          <p:nvPr/>
        </p:nvSpPr>
        <p:spPr>
          <a:xfrm>
            <a:off x="467544" y="2132856"/>
            <a:ext cx="8496944" cy="309634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bersabda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116632"/>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wajib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disegerakan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ar-SA"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Curved Down Arrow 4"/>
          <p:cNvSpPr/>
          <p:nvPr/>
        </p:nvSpPr>
        <p:spPr>
          <a:xfrm rot="17662946" flipH="1">
            <a:off x="31952" y="1674688"/>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457200" y="1346498"/>
            <a:ext cx="7315200" cy="8691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Pengebumian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jenazah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menyegerakan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bayaran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mati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 Diagonal Corner Rectangle 6"/>
          <p:cNvSpPr/>
          <p:nvPr/>
        </p:nvSpPr>
        <p:spPr>
          <a:xfrm>
            <a:off x="1403648" y="4509120"/>
            <a:ext cx="6984776" cy="1872208"/>
          </a:xfrm>
          <a:prstGeom prst="round2DiagRect">
            <a:avLst>
              <a:gd name="adj1" fmla="val 36767"/>
              <a:gd name="adj2"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syahid</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diampunkan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259632" y="2924944"/>
            <a:ext cx="7272808" cy="144016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يُغْفَرُ لِلشَّهِيدِ كُلُّ ذَنْبٍ إِلاَّ الدَّيْنَ</a:t>
            </a:r>
            <a:endParaRPr lang="en-US" sz="48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41426" y="137976"/>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Kewajipan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bersifat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amanah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jujur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membayar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Hindari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966314" y="2446736"/>
            <a:ext cx="7746654" cy="1003608"/>
          </a:xfrm>
          <a:prstGeom prst="roundRect">
            <a:avLst>
              <a:gd name="adj" fmla="val 15141"/>
            </a:avLst>
          </a:prstGeom>
          <a:solidFill>
            <a:schemeClr val="accent2">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Bermanis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santun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792088" y="1256510"/>
            <a:ext cx="6324600" cy="969698"/>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Sebelum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6" name="Elbow Connector 5"/>
          <p:cNvCxnSpPr/>
          <p:nvPr/>
        </p:nvCxnSpPr>
        <p:spPr>
          <a:xfrm rot="16200000" flipH="1">
            <a:off x="424464" y="2068432"/>
            <a:ext cx="1202792" cy="323528"/>
          </a:xfrm>
          <a:prstGeom prst="bentConnector3">
            <a:avLst>
              <a:gd name="adj1" fmla="val 50000"/>
            </a:avLst>
          </a:prstGeom>
          <a:ln w="76200">
            <a:solidFill>
              <a:srgbClr val="FFC0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001810" y="4458456"/>
            <a:ext cx="7746654" cy="936104"/>
          </a:xfrm>
          <a:prstGeom prst="roundRect">
            <a:avLst>
              <a:gd name="adj" fmla="val 15141"/>
            </a:avLst>
          </a:prstGeom>
          <a:solidFill>
            <a:schemeClr val="accent2">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Berdolak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mengelak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membayar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767680" y="3594360"/>
            <a:ext cx="6324600" cy="681666"/>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Selepas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9" name="Elbow Connector 8"/>
          <p:cNvCxnSpPr/>
          <p:nvPr/>
        </p:nvCxnSpPr>
        <p:spPr>
          <a:xfrm rot="16200000" flipH="1">
            <a:off x="521804" y="4347356"/>
            <a:ext cx="1152128" cy="467544"/>
          </a:xfrm>
          <a:prstGeom prst="bentConnector3">
            <a:avLst>
              <a:gd name="adj1" fmla="val 50000"/>
            </a:avLst>
          </a:prstGeom>
          <a:ln w="76200">
            <a:solidFill>
              <a:srgbClr val="FFC0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0" name="Curved Down Arrow 9"/>
          <p:cNvSpPr/>
          <p:nvPr/>
        </p:nvSpPr>
        <p:spPr>
          <a:xfrm rot="17664243" flipH="1" flipV="1">
            <a:off x="6982827" y="1236936"/>
            <a:ext cx="846652" cy="824281"/>
          </a:xfrm>
          <a:prstGeom prst="curvedDownArrow">
            <a:avLst>
              <a:gd name="adj1" fmla="val 25000"/>
              <a:gd name="adj2" fmla="val 37194"/>
              <a:gd name="adj3" fmla="val 25000"/>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 name="Rounded Rectangle 10"/>
          <p:cNvSpPr/>
          <p:nvPr/>
        </p:nvSpPr>
        <p:spPr>
          <a:xfrm>
            <a:off x="395536" y="5538576"/>
            <a:ext cx="8388424" cy="1202792"/>
          </a:xfrm>
          <a:prstGeom prst="roundRect">
            <a:avLst>
              <a:gd name="adj" fmla="val 36813"/>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Kehinaan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bagi</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sesiapa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sengaja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melewatkan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pembayaran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hutang</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79512" y="334739"/>
            <a:ext cx="8856984" cy="523220"/>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69866" y="3342471"/>
            <a:ext cx="8915400" cy="2246769"/>
          </a:xfrm>
          <a:prstGeom prst="rect">
            <a:avLst/>
          </a:prstGeom>
          <a:solidFill>
            <a:srgbClr val="0070C0">
              <a:alpha val="74000"/>
            </a:srgbClr>
          </a:solidFill>
        </p:spPr>
        <p:txBody>
          <a:bodyPr wrap="square">
            <a:spAutoFit/>
          </a:bodyP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mampu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membayar</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melambat-lambatkannya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suatu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kezaliman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menuntut</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membayarnya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43583" y="1555045"/>
            <a:ext cx="8464177" cy="830997"/>
          </a:xfrm>
          <a:prstGeom prst="rect">
            <a:avLst/>
          </a:prstGeom>
          <a:solidFill>
            <a:schemeClr val="tx2">
              <a:alpha val="38000"/>
            </a:schemeClr>
          </a:solidFill>
        </p:spPr>
        <p:txBody>
          <a:bodyPr wrap="none">
            <a:spAutoFit/>
          </a:bodyPr>
          <a:lstStyle/>
          <a:p>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مَطْلُ الغَنِيِّ ظُلْمٌ، فَإِذَا أُتْبِعَ أَحَدُكُمْ عَلَى مَلِيٍّ فَلْيَتْبَعْ</a:t>
            </a:r>
            <a:endParaRPr lang="en-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44896" y="33773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segera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menjelaskan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hutang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825768" y="3650098"/>
            <a:ext cx="8034686" cy="1363078"/>
          </a:xfrm>
          <a:prstGeom prst="roundRect">
            <a:avLst>
              <a:gd name="adj" fmla="val 15141"/>
            </a:avLst>
          </a:prstGeom>
          <a:solidFill>
            <a:schemeClr val="accent2">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mengambil</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berat</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membayar</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ar-SA"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setelah</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mampu</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11454" y="1578966"/>
            <a:ext cx="6324600" cy="1752600"/>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ingin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menyelesaikan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mustahak</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6" name="Elbow Connector 5"/>
          <p:cNvCxnSpPr/>
          <p:nvPr/>
        </p:nvCxnSpPr>
        <p:spPr>
          <a:xfrm>
            <a:off x="705272" y="2930018"/>
            <a:ext cx="914400" cy="838200"/>
          </a:xfrm>
          <a:prstGeom prst="bentConnector3">
            <a:avLst>
              <a:gd name="adj1" fmla="val 50000"/>
            </a:avLst>
          </a:prstGeom>
          <a:ln w="76200">
            <a:solidFill>
              <a:srgbClr val="FFC0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48208" y="335900"/>
            <a:ext cx="8888288" cy="523220"/>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487648"/>
            <a:ext cx="8915400" cy="2677656"/>
          </a:xfrm>
          <a:prstGeom prst="rect">
            <a:avLst/>
          </a:prstGeom>
          <a:solidFill>
            <a:srgbClr val="0070C0">
              <a:alpha val="76000"/>
            </a:srgbClr>
          </a:solidFill>
        </p:spPr>
        <p:txBody>
          <a:bodyPr wrap="square">
            <a:spAutoFit/>
          </a:bodyPr>
          <a:lstStyle/>
          <a:p>
            <a:pPr algn="ct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Sesiapa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mengambil</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harta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lain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berhutang</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dengan</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niat</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ingin</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membayarnya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kembali</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nescaya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Allah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s.w.t</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akan</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menolongnya,namun</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jika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sesiapa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mengambil</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harta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lain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berhutang</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dengan</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niat</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tidak</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membayarnya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kembali</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maka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Allah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s.w.t</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akan</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membinasakannya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a:t>
            </a:r>
            <a:endParaRPr lang="en-MY" sz="24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176783" y="1291168"/>
            <a:ext cx="8859713" cy="1569660"/>
          </a:xfrm>
          <a:prstGeom prst="rect">
            <a:avLst/>
          </a:prstGeom>
          <a:solidFill>
            <a:schemeClr val="tx2">
              <a:alpha val="38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أَخَذَ أَمْوَالَ النَّاسِ يُرِيدُ أَدَاءَهَا أَدَّى اللهُ عَنْهُ،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أَخَذَ يُرِيدُ إِتْلاَفَهَا أَتْلَفَهُ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MY"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6200" y="224408"/>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283</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78156"/>
            <a:ext cx="9144000" cy="3046988"/>
          </a:xfrm>
          <a:prstGeom prst="rect">
            <a:avLst/>
          </a:prstGeom>
          <a:solidFill>
            <a:schemeClr val="tx2">
              <a:alpha val="24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وَإِن كُنتُمْ عَلَى سَفَرٍ وَلَمْ تَجِدُواْ كَاتِبًا فَرِهَانٌ مَّقْبُوضَةٌ فَإِنْ أَمِنَ بَعْضُكُم بَعْضًا فَلْيُؤَدِّ الَّذِي اؤْتُمِنَ أَمَانَتَهُ وَلْيَتَّقِ اللهَ رَبَّهُ وَلاَ تَكْتُمُواْ الشَّهَادَةَ وَمَن يَكْتُمْهَا فَإِنَّهُ آثِمٌ قَلْبُهُ وَاللهُ بِمَا تَعْمَلُونَ عَلِيمٌ</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0" y="1714292"/>
            <a:ext cx="9144000" cy="2400657"/>
          </a:xfrm>
          <a:prstGeom prst="rect">
            <a:avLst/>
          </a:prstGeom>
          <a:solidFill>
            <a:srgbClr val="002060">
              <a:alpha val="36000"/>
            </a:srgbClr>
          </a:solidFill>
        </p:spPr>
        <p:txBody>
          <a:bodyPr wrap="square">
            <a:spAutoFit/>
          </a:bodyPr>
          <a:lstStyle/>
          <a:p>
            <a:pPr algn="ctr" rtl="1">
              <a:defRPr/>
            </a:pPr>
            <a:r>
              <a:rPr lang="ar-SA" sz="150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50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461656" y="4554022"/>
            <a:ext cx="8286808" cy="1323439"/>
          </a:xfrm>
          <a:prstGeom prst="rect">
            <a:avLst/>
          </a:prstGeom>
          <a:solidFill>
            <a:srgbClr val="0070C0"/>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32656"/>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292224" y="385500"/>
            <a:ext cx="3775720" cy="523220"/>
          </a:xfrm>
          <a:prstGeom prst="rect">
            <a:avLst/>
          </a:prstGeom>
        </p:spPr>
        <p:txBody>
          <a:bodyPr wrap="square">
            <a:spAutoFit/>
          </a:bodyPr>
          <a:lstStyle/>
          <a:p>
            <a:pPr algn="ctr">
              <a:defRPr/>
            </a:pP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21096" y="1196752"/>
            <a:ext cx="8915400" cy="5509200"/>
          </a:xfrm>
          <a:prstGeom prst="rect">
            <a:avLst/>
          </a:prstGeom>
          <a:solidFill>
            <a:srgbClr val="0070C0">
              <a:alpha val="85000"/>
            </a:srgbClr>
          </a:solidFill>
        </p:spPr>
        <p:txBody>
          <a:bodyPr wrap="square">
            <a:spAutoFit/>
          </a:bodyPr>
          <a:lstStyle/>
          <a:p>
            <a:pPr lvl="0" algn="ctr" fontAlgn="base">
              <a:spcBef>
                <a:spcPct val="0"/>
              </a:spcBef>
              <a:spcAft>
                <a:spcPct val="0"/>
              </a:spcAft>
            </a:pP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musafir</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bertempoh</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jurutulis</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diadakan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gadaian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dipegang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emudian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percaya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payah</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bersurat</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saksi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gadaian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dipercayai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menyempurnakan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bayaran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diamanahkan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Tuhannya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saksi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menyembunyikan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dipersaksikan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menyembunyikannya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berdosa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hatinya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kerjakan</a:t>
            </a:r>
            <a:r>
              <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251520" y="285728"/>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reeform 3"/>
          <p:cNvSpPr/>
          <p:nvPr/>
        </p:nvSpPr>
        <p:spPr>
          <a:xfrm>
            <a:off x="35340" y="1463293"/>
            <a:ext cx="9001156" cy="3477875"/>
          </a:xfrm>
          <a:custGeom>
            <a:avLst/>
            <a:gdLst>
              <a:gd name="connsiteX0" fmla="*/ 0 w 9144000"/>
              <a:gd name="connsiteY0" fmla="*/ 0 h 4154984"/>
              <a:gd name="connsiteX1" fmla="*/ 9144000 w 9144000"/>
              <a:gd name="connsiteY1" fmla="*/ 0 h 4154984"/>
              <a:gd name="connsiteX2" fmla="*/ 9144000 w 9144000"/>
              <a:gd name="connsiteY2" fmla="*/ 4154984 h 4154984"/>
              <a:gd name="connsiteX3" fmla="*/ 0 w 9144000"/>
              <a:gd name="connsiteY3" fmla="*/ 415498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228600 w 9144000"/>
              <a:gd name="connsiteY3" fmla="*/ 384740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8544910 w 9144000"/>
              <a:gd name="connsiteY3" fmla="*/ 3836798 h 4154984"/>
              <a:gd name="connsiteX4" fmla="*/ 228600 w 9144000"/>
              <a:gd name="connsiteY4" fmla="*/ 3847404 h 4154984"/>
              <a:gd name="connsiteX5" fmla="*/ 0 w 9144000"/>
              <a:gd name="connsiteY5" fmla="*/ 0 h 4154984"/>
              <a:gd name="connsiteX0" fmla="*/ 0 w 9144000"/>
              <a:gd name="connsiteY0" fmla="*/ 0 h 4550948"/>
              <a:gd name="connsiteX1" fmla="*/ 9144000 w 9144000"/>
              <a:gd name="connsiteY1" fmla="*/ 0 h 4550948"/>
              <a:gd name="connsiteX2" fmla="*/ 9144000 w 9144000"/>
              <a:gd name="connsiteY2" fmla="*/ 4154984 h 4550948"/>
              <a:gd name="connsiteX3" fmla="*/ 8544910 w 9144000"/>
              <a:gd name="connsiteY3" fmla="*/ 3836798 h 4550948"/>
              <a:gd name="connsiteX4" fmla="*/ 228600 w 9144000"/>
              <a:gd name="connsiteY4" fmla="*/ 3847404 h 4550948"/>
              <a:gd name="connsiteX5" fmla="*/ 0 w 9144000"/>
              <a:gd name="connsiteY5" fmla="*/ 0 h 4550948"/>
              <a:gd name="connsiteX0" fmla="*/ 0 w 9144000"/>
              <a:gd name="connsiteY0" fmla="*/ 0 h 4522224"/>
              <a:gd name="connsiteX1" fmla="*/ 9144000 w 9144000"/>
              <a:gd name="connsiteY1" fmla="*/ 0 h 4522224"/>
              <a:gd name="connsiteX2" fmla="*/ 9144000 w 9144000"/>
              <a:gd name="connsiteY2" fmla="*/ 4154984 h 4522224"/>
              <a:gd name="connsiteX3" fmla="*/ 8544910 w 9144000"/>
              <a:gd name="connsiteY3" fmla="*/ 3836798 h 4522224"/>
              <a:gd name="connsiteX4" fmla="*/ 3484179 w 9144000"/>
              <a:gd name="connsiteY4" fmla="*/ 4356502 h 4522224"/>
              <a:gd name="connsiteX5" fmla="*/ 228600 w 9144000"/>
              <a:gd name="connsiteY5" fmla="*/ 3847404 h 4522224"/>
              <a:gd name="connsiteX6" fmla="*/ 0 w 9144000"/>
              <a:gd name="connsiteY6" fmla="*/ 0 h 4522224"/>
              <a:gd name="connsiteX0" fmla="*/ 0 w 9144000"/>
              <a:gd name="connsiteY0" fmla="*/ 0 h 4522224"/>
              <a:gd name="connsiteX1" fmla="*/ 9144000 w 9144000"/>
              <a:gd name="connsiteY1" fmla="*/ 0 h 4522224"/>
              <a:gd name="connsiteX2" fmla="*/ 8899634 w 9144000"/>
              <a:gd name="connsiteY2" fmla="*/ 1805711 h 4522224"/>
              <a:gd name="connsiteX3" fmla="*/ 9144000 w 9144000"/>
              <a:gd name="connsiteY3" fmla="*/ 4154984 h 4522224"/>
              <a:gd name="connsiteX4" fmla="*/ 8544910 w 9144000"/>
              <a:gd name="connsiteY4" fmla="*/ 3836798 h 4522224"/>
              <a:gd name="connsiteX5" fmla="*/ 3484179 w 9144000"/>
              <a:gd name="connsiteY5" fmla="*/ 4356502 h 4522224"/>
              <a:gd name="connsiteX6" fmla="*/ 228600 w 9144000"/>
              <a:gd name="connsiteY6" fmla="*/ 3847404 h 4522224"/>
              <a:gd name="connsiteX7" fmla="*/ 0 w 9144000"/>
              <a:gd name="connsiteY7" fmla="*/ 0 h 4522224"/>
              <a:gd name="connsiteX0" fmla="*/ 0 w 9144000"/>
              <a:gd name="connsiteY0" fmla="*/ 0 h 4529736"/>
              <a:gd name="connsiteX1" fmla="*/ 9144000 w 9144000"/>
              <a:gd name="connsiteY1" fmla="*/ 0 h 4529736"/>
              <a:gd name="connsiteX2" fmla="*/ 8899634 w 9144000"/>
              <a:gd name="connsiteY2" fmla="*/ 1805711 h 4529736"/>
              <a:gd name="connsiteX3" fmla="*/ 9144000 w 9144000"/>
              <a:gd name="connsiteY3" fmla="*/ 4154984 h 4529736"/>
              <a:gd name="connsiteX4" fmla="*/ 8544910 w 9144000"/>
              <a:gd name="connsiteY4" fmla="*/ 3836798 h 4529736"/>
              <a:gd name="connsiteX5" fmla="*/ 3484179 w 9144000"/>
              <a:gd name="connsiteY5" fmla="*/ 4356502 h 4529736"/>
              <a:gd name="connsiteX6" fmla="*/ 228600 w 9144000"/>
              <a:gd name="connsiteY6" fmla="*/ 3847404 h 4529736"/>
              <a:gd name="connsiteX7" fmla="*/ 15766 w 9144000"/>
              <a:gd name="connsiteY7" fmla="*/ 262509 h 4529736"/>
              <a:gd name="connsiteX8" fmla="*/ 0 w 9144000"/>
              <a:gd name="connsiteY8" fmla="*/ 0 h 4529736"/>
              <a:gd name="connsiteX0" fmla="*/ 0 w 9144000"/>
              <a:gd name="connsiteY0" fmla="*/ 238633 h 4768369"/>
              <a:gd name="connsiteX1" fmla="*/ 3767959 w 9144000"/>
              <a:gd name="connsiteY1" fmla="*/ 0 h 4768369"/>
              <a:gd name="connsiteX2" fmla="*/ 9144000 w 9144000"/>
              <a:gd name="connsiteY2" fmla="*/ 238633 h 4768369"/>
              <a:gd name="connsiteX3" fmla="*/ 8899634 w 9144000"/>
              <a:gd name="connsiteY3" fmla="*/ 2044344 h 4768369"/>
              <a:gd name="connsiteX4" fmla="*/ 9144000 w 9144000"/>
              <a:gd name="connsiteY4" fmla="*/ 4393617 h 4768369"/>
              <a:gd name="connsiteX5" fmla="*/ 8544910 w 9144000"/>
              <a:gd name="connsiteY5" fmla="*/ 4075431 h 4768369"/>
              <a:gd name="connsiteX6" fmla="*/ 3484179 w 9144000"/>
              <a:gd name="connsiteY6" fmla="*/ 4595135 h 4768369"/>
              <a:gd name="connsiteX7" fmla="*/ 228600 w 9144000"/>
              <a:gd name="connsiteY7" fmla="*/ 4086037 h 4768369"/>
              <a:gd name="connsiteX8" fmla="*/ 15766 w 9144000"/>
              <a:gd name="connsiteY8" fmla="*/ 501142 h 4768369"/>
              <a:gd name="connsiteX9" fmla="*/ 0 w 9144000"/>
              <a:gd name="connsiteY9" fmla="*/ 238633 h 4768369"/>
              <a:gd name="connsiteX0" fmla="*/ 0 w 9144000"/>
              <a:gd name="connsiteY0" fmla="*/ 238633 h 4768369"/>
              <a:gd name="connsiteX1" fmla="*/ 3767959 w 9144000"/>
              <a:gd name="connsiteY1" fmla="*/ 0 h 4768369"/>
              <a:gd name="connsiteX2" fmla="*/ 6889531 w 9144000"/>
              <a:gd name="connsiteY2" fmla="*/ 461542 h 4768369"/>
              <a:gd name="connsiteX3" fmla="*/ 9144000 w 9144000"/>
              <a:gd name="connsiteY3" fmla="*/ 238633 h 4768369"/>
              <a:gd name="connsiteX4" fmla="*/ 8899634 w 9144000"/>
              <a:gd name="connsiteY4" fmla="*/ 2044344 h 4768369"/>
              <a:gd name="connsiteX5" fmla="*/ 9144000 w 9144000"/>
              <a:gd name="connsiteY5" fmla="*/ 4393617 h 4768369"/>
              <a:gd name="connsiteX6" fmla="*/ 8544910 w 9144000"/>
              <a:gd name="connsiteY6" fmla="*/ 4075431 h 4768369"/>
              <a:gd name="connsiteX7" fmla="*/ 3484179 w 9144000"/>
              <a:gd name="connsiteY7" fmla="*/ 4595135 h 4768369"/>
              <a:gd name="connsiteX8" fmla="*/ 228600 w 9144000"/>
              <a:gd name="connsiteY8" fmla="*/ 4086037 h 4768369"/>
              <a:gd name="connsiteX9" fmla="*/ 15766 w 9144000"/>
              <a:gd name="connsiteY9" fmla="*/ 501142 h 4768369"/>
              <a:gd name="connsiteX10" fmla="*/ 0 w 9144000"/>
              <a:gd name="connsiteY10" fmla="*/ 238633 h 4768369"/>
              <a:gd name="connsiteX0" fmla="*/ 0 w 9144000"/>
              <a:gd name="connsiteY0" fmla="*/ 238633 h 4768369"/>
              <a:gd name="connsiteX1" fmla="*/ 2617076 w 9144000"/>
              <a:gd name="connsiteY1" fmla="*/ 352639 h 4768369"/>
              <a:gd name="connsiteX2" fmla="*/ 3767959 w 9144000"/>
              <a:gd name="connsiteY2" fmla="*/ 0 h 4768369"/>
              <a:gd name="connsiteX3" fmla="*/ 6889531 w 9144000"/>
              <a:gd name="connsiteY3" fmla="*/ 461542 h 4768369"/>
              <a:gd name="connsiteX4" fmla="*/ 9144000 w 9144000"/>
              <a:gd name="connsiteY4" fmla="*/ 238633 h 4768369"/>
              <a:gd name="connsiteX5" fmla="*/ 8899634 w 9144000"/>
              <a:gd name="connsiteY5" fmla="*/ 2044344 h 4768369"/>
              <a:gd name="connsiteX6" fmla="*/ 9144000 w 9144000"/>
              <a:gd name="connsiteY6" fmla="*/ 4393617 h 4768369"/>
              <a:gd name="connsiteX7" fmla="*/ 8544910 w 9144000"/>
              <a:gd name="connsiteY7" fmla="*/ 4075431 h 4768369"/>
              <a:gd name="connsiteX8" fmla="*/ 3484179 w 9144000"/>
              <a:gd name="connsiteY8" fmla="*/ 4595135 h 4768369"/>
              <a:gd name="connsiteX9" fmla="*/ 228600 w 9144000"/>
              <a:gd name="connsiteY9" fmla="*/ 4086037 h 4768369"/>
              <a:gd name="connsiteX10" fmla="*/ 15766 w 9144000"/>
              <a:gd name="connsiteY10" fmla="*/ 501142 h 4768369"/>
              <a:gd name="connsiteX11" fmla="*/ 0 w 9144000"/>
              <a:gd name="connsiteY11" fmla="*/ 238633 h 4768369"/>
              <a:gd name="connsiteX0" fmla="*/ 0 w 9144000"/>
              <a:gd name="connsiteY0" fmla="*/ 238633 h 4930220"/>
              <a:gd name="connsiteX1" fmla="*/ 2617076 w 9144000"/>
              <a:gd name="connsiteY1" fmla="*/ 352639 h 4930220"/>
              <a:gd name="connsiteX2" fmla="*/ 3767959 w 9144000"/>
              <a:gd name="connsiteY2" fmla="*/ 0 h 4930220"/>
              <a:gd name="connsiteX3" fmla="*/ 6889531 w 9144000"/>
              <a:gd name="connsiteY3" fmla="*/ 461542 h 4930220"/>
              <a:gd name="connsiteX4" fmla="*/ 9144000 w 9144000"/>
              <a:gd name="connsiteY4" fmla="*/ 238633 h 4930220"/>
              <a:gd name="connsiteX5" fmla="*/ 8899634 w 9144000"/>
              <a:gd name="connsiteY5" fmla="*/ 2044344 h 4930220"/>
              <a:gd name="connsiteX6" fmla="*/ 9144000 w 9144000"/>
              <a:gd name="connsiteY6" fmla="*/ 4393617 h 4930220"/>
              <a:gd name="connsiteX7" fmla="*/ 8544910 w 9144000"/>
              <a:gd name="connsiteY7" fmla="*/ 4075431 h 4930220"/>
              <a:gd name="connsiteX8" fmla="*/ 4748048 w 9144000"/>
              <a:gd name="connsiteY8" fmla="*/ 4843603 h 4930220"/>
              <a:gd name="connsiteX9" fmla="*/ 3484179 w 9144000"/>
              <a:gd name="connsiteY9" fmla="*/ 4595135 h 4930220"/>
              <a:gd name="connsiteX10" fmla="*/ 228600 w 9144000"/>
              <a:gd name="connsiteY10" fmla="*/ 4086037 h 4930220"/>
              <a:gd name="connsiteX11" fmla="*/ 15766 w 9144000"/>
              <a:gd name="connsiteY11" fmla="*/ 501142 h 4930220"/>
              <a:gd name="connsiteX12" fmla="*/ 0 w 9144000"/>
              <a:gd name="connsiteY12" fmla="*/ 238633 h 4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4930220">
                <a:moveTo>
                  <a:pt x="0" y="238633"/>
                </a:moveTo>
                <a:lnTo>
                  <a:pt x="2617076" y="352639"/>
                </a:lnTo>
                <a:lnTo>
                  <a:pt x="3767959" y="0"/>
                </a:lnTo>
                <a:lnTo>
                  <a:pt x="6889531" y="461542"/>
                </a:lnTo>
                <a:lnTo>
                  <a:pt x="9144000" y="238633"/>
                </a:lnTo>
                <a:lnTo>
                  <a:pt x="8899634" y="2044344"/>
                </a:lnTo>
                <a:lnTo>
                  <a:pt x="9144000" y="4393617"/>
                </a:lnTo>
                <a:lnTo>
                  <a:pt x="8544910" y="4075431"/>
                </a:lnTo>
                <a:cubicBezTo>
                  <a:pt x="7977351" y="4075234"/>
                  <a:pt x="5591503" y="4756986"/>
                  <a:pt x="4748048" y="4843603"/>
                </a:cubicBezTo>
                <a:cubicBezTo>
                  <a:pt x="3904593" y="4930220"/>
                  <a:pt x="4237420" y="4721396"/>
                  <a:pt x="3484179" y="4595135"/>
                </a:cubicBezTo>
                <a:cubicBezTo>
                  <a:pt x="2730938" y="4468874"/>
                  <a:pt x="806669" y="4768369"/>
                  <a:pt x="228600" y="4086037"/>
                </a:cubicBezTo>
                <a:lnTo>
                  <a:pt x="15766" y="501142"/>
                </a:lnTo>
                <a:lnTo>
                  <a:pt x="0" y="238633"/>
                </a:lnTo>
                <a:close/>
              </a:path>
            </a:pathLst>
          </a:custGeom>
          <a:noFill/>
        </p:spPr>
        <p:txBody>
          <a:bodyPr wrap="square">
            <a:spAutoFit/>
          </a:bodyPr>
          <a:lstStyle/>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الأَيَاتِ وَالذِّكْرِ الْحَكِيْمِ، وَتَقَبَّلَ مِنِّي وَمِنْكُمْ تِلاَوَتَهُ إِنَّهُ هُوَ السَّمِيعُ الْعَلِيْمُ. أَقُوْلُ قَوْلِيْ هَذَا وَأَسْتَغْفِرُ اللهَ الْعَظِيْمَ لِيْ وَلَكُمْ، وَلِسَآئِرِ الْمُسْلِمِيْنَ وَالْمُسْلِمَاتِ، وَالْمُؤْمِنِيْنَ وَالْمُؤْمِنَاتِ فَاسْتَغْفِرُوْهُ، إِنَّهُ هُوَ الغَّفُورُ الرَّحِيْمُ.</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323528" y="302258"/>
            <a:ext cx="8515672"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59580"/>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8596" y="4070682"/>
            <a:ext cx="8572528" cy="1446550"/>
          </a:xfrm>
          <a:prstGeom prst="rect">
            <a:avLst/>
          </a:prstGeom>
          <a:solidFill>
            <a:srgbClr val="0070C0"/>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0" y="1516137"/>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310456"/>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846527"/>
            <a:ext cx="8643998" cy="2246769"/>
          </a:xfrm>
          <a:prstGeom prst="rect">
            <a:avLst/>
          </a:prstGeom>
          <a:solidFill>
            <a:srgbClr val="0070C0"/>
          </a:solid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0" y="1591052"/>
            <a:ext cx="9144000" cy="1754326"/>
          </a:xfrm>
          <a:prstGeom prst="rect">
            <a:avLst/>
          </a:prstGeom>
          <a:solidFill>
            <a:srgbClr val="002060">
              <a:alpha val="25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لِهِ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أَجْمَعِينَ.</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743161"/>
            <a:ext cx="8286808" cy="2062103"/>
          </a:xfrm>
          <a:prstGeom prst="rect">
            <a:avLst/>
          </a:prstGeom>
          <a:solidFill>
            <a:srgbClr val="0070C0"/>
          </a:solidFill>
          <a:ln w="57150">
            <a:noFill/>
          </a:ln>
        </p:spPr>
        <p:txBody>
          <a:bodyPr wrap="square">
            <a:spAutoFit/>
          </a:bodyPr>
          <a:lstStyle/>
          <a:p>
            <a:pPr algn="ctr">
              <a:defRPr/>
            </a:pP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51520" y="187223"/>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804810" y="324599"/>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488553"/>
            <a:ext cx="9144000" cy="1754326"/>
          </a:xfrm>
          <a:prstGeom prst="rect">
            <a:avLst/>
          </a:prstGeom>
          <a:solidFill>
            <a:schemeClr val="tx2">
              <a:alpha val="15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وَإِيَّاىَ بِتَقْوَىَ اللهِ وَطَاعَتِهِ، فَقَدْ فَازَ الْمُتَّقُوْنَ.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4205"/>
            <a:ext cx="9144000" cy="1384995"/>
          </a:xfrm>
          <a:prstGeom prst="rect">
            <a:avLst/>
          </a:prstGeom>
          <a:solidFill>
            <a:srgbClr val="0070C0"/>
          </a:solidFill>
          <a:ln w="9525">
            <a:noFill/>
          </a:ln>
        </p:spPr>
        <p:txBody>
          <a:bodyPr wrap="square">
            <a:spAutoFit/>
          </a:bodyPr>
          <a:lstStyle/>
          <a:p>
            <a:pPr algn="ctr" fontAlgn="auto">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di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pengurniaan</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anugerah-Nya</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0792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82881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0" y="1553959"/>
            <a:ext cx="9144000" cy="1938992"/>
          </a:xfrm>
          <a:prstGeom prst="rect">
            <a:avLst/>
          </a:prstGeom>
          <a:solidFill>
            <a:srgbClr val="002060">
              <a:alpha val="38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3202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89382"/>
            <a:ext cx="8643998" cy="1815882"/>
          </a:xfrm>
          <a:prstGeom prst="rect">
            <a:avLst/>
          </a:prstGeom>
          <a:solidFill>
            <a:srgbClr val="0070C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47128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01219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323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17403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754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9473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7544" y="620688"/>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1148116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404664"/>
            <a:ext cx="8568952" cy="5816977"/>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461957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398570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865931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271207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178084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91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35496" y="1820178"/>
            <a:ext cx="9029760" cy="1938992"/>
          </a:xfrm>
          <a:prstGeom prst="rect">
            <a:avLst/>
          </a:prstGeom>
          <a:solidFill>
            <a:srgbClr val="002060">
              <a:alpha val="27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349422"/>
            <a:ext cx="8286808" cy="1815882"/>
          </a:xfrm>
          <a:prstGeom prst="rect">
            <a:avLst/>
          </a:prstGeom>
          <a:solidFill>
            <a:srgbClr val="0070C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59549"/>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322179"/>
            <a:ext cx="9144000" cy="4801314"/>
          </a:xfrm>
          <a:prstGeom prst="rect">
            <a:avLst/>
          </a:prstGeom>
          <a:solidFill>
            <a:schemeClr val="bg1">
              <a:alpha val="56000"/>
            </a:schemeClr>
          </a:solidFill>
        </p:spPr>
        <p:txBody>
          <a:bodyPr>
            <a:spAutoFit/>
          </a:bodyPr>
          <a:lstStyle/>
          <a:p>
            <a:pPr algn="ctr">
              <a:defRPr/>
            </a:pPr>
            <a:r>
              <a:rPr lang="en-MY" sz="1200" b="1" dirty="0">
                <a:solidFill>
                  <a:prstClr val="black"/>
                </a:solidFill>
                <a:effectLst>
                  <a:outerShdw blurRad="38100" dist="38100" dir="2700000" algn="tl">
                    <a:srgbClr val="000000">
                      <a:alpha val="43137"/>
                    </a:srgbClr>
                  </a:outerShdw>
                </a:effectLst>
                <a:cs typeface="Arial" charset="0"/>
              </a:rPr>
              <a:t>INTISARI KHUTBAH JUMAAT PADA </a:t>
            </a:r>
            <a:r>
              <a:rPr lang="en-US" sz="1200" b="1" dirty="0" smtClean="0">
                <a:solidFill>
                  <a:prstClr val="black"/>
                </a:solidFill>
                <a:effectLst>
                  <a:outerShdw blurRad="38100" dist="38100" dir="2700000" algn="tl">
                    <a:srgbClr val="000000">
                      <a:alpha val="43137"/>
                    </a:srgbClr>
                  </a:outerShdw>
                </a:effectLst>
                <a:cs typeface="Arial" charset="0"/>
              </a:rPr>
              <a:t>24</a:t>
            </a:r>
            <a:r>
              <a:rPr lang="en-MY" sz="1200" b="1" dirty="0" smtClean="0">
                <a:solidFill>
                  <a:prstClr val="black"/>
                </a:solidFill>
                <a:effectLst>
                  <a:outerShdw blurRad="38100" dist="38100" dir="2700000" algn="tl">
                    <a:srgbClr val="000000">
                      <a:alpha val="43137"/>
                    </a:srgbClr>
                  </a:outerShdw>
                </a:effectLst>
                <a:cs typeface="Arial" charset="0"/>
              </a:rPr>
              <a:t>/1/2020</a:t>
            </a:r>
            <a:endParaRPr lang="en-MY" sz="1200" b="1" dirty="0">
              <a:solidFill>
                <a:prstClr val="black"/>
              </a:solidFill>
              <a:effectLst>
                <a:outerShdw blurRad="38100" dist="38100" dir="2700000" algn="tl">
                  <a:srgbClr val="000000">
                    <a:alpha val="43137"/>
                  </a:srgbClr>
                </a:outerShdw>
              </a:effectLst>
              <a:cs typeface="Arial" charset="0"/>
            </a:endParaRPr>
          </a:p>
          <a:p>
            <a:pPr algn="ctr">
              <a:defRPr/>
            </a:pPr>
            <a:endParaRPr lang="en-MY" sz="500" b="1" dirty="0">
              <a:solidFill>
                <a:prstClr val="black"/>
              </a:solidFill>
              <a:effectLst>
                <a:outerShdw blurRad="38100" dist="38100" dir="2700000" algn="tl">
                  <a:srgbClr val="000000">
                    <a:alpha val="43137"/>
                  </a:srgbClr>
                </a:outerShdw>
              </a:effectLst>
              <a:cs typeface="Arial" charset="0"/>
            </a:endParaRPr>
          </a:p>
          <a:p>
            <a:pPr algn="ctr">
              <a:defRPr/>
            </a:pPr>
            <a:r>
              <a:rPr lang="en-MY"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KEWAJIPAN MEMBAYAR HUTANG</a:t>
            </a:r>
            <a:endParaRPr lang="en-MY"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9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pPr>
            <a:r>
              <a:rPr lang="en-US" sz="2400" b="1" dirty="0" smtClean="0">
                <a:solidFill>
                  <a:prstClr val="black"/>
                </a:solidFill>
              </a:rPr>
              <a:t>ISLAM MENGHARUSKAN BERHUTANG, NAMUN IA SANGAT TELITI DALAM SOAL MEMBERI, MENERIMA DAN MEMBAYAR SEMULA HUTANG.</a:t>
            </a:r>
            <a:endParaRPr lang="en-MY" sz="2400" b="1" dirty="0" smtClean="0">
              <a:solidFill>
                <a:prstClr val="black"/>
              </a:solidFill>
            </a:endParaRPr>
          </a:p>
          <a:p>
            <a:pPr marL="342900" indent="-342900" algn="just">
              <a:buFontTx/>
              <a:buAutoNum type="arabicPeriod"/>
            </a:pPr>
            <a:endParaRPr lang="en-MY" sz="2400" b="1" dirty="0" smtClean="0">
              <a:solidFill>
                <a:prstClr val="black"/>
              </a:solidFill>
            </a:endParaRPr>
          </a:p>
          <a:p>
            <a:pPr marL="342900" indent="-342900" algn="just">
              <a:buFontTx/>
              <a:buAutoNum type="arabicPeriod"/>
            </a:pPr>
            <a:r>
              <a:rPr lang="en-MY" sz="2400" b="1" dirty="0" smtClean="0">
                <a:solidFill>
                  <a:prstClr val="black"/>
                </a:solidFill>
              </a:rPr>
              <a:t>SIFAT AMANAH ADALAH SALAH SATU PERJANJIAN YANG MEMBUKTIKAN SEMANGAT TOLONG MENOLONG ANTARA YANG BERKEMAMPUAN DENGAN ORANG YANG DALAM KESUSAHAN.</a:t>
            </a:r>
          </a:p>
          <a:p>
            <a:pPr marL="342900" indent="-342900" algn="just">
              <a:buFontTx/>
              <a:buAutoNum type="arabicPeriod"/>
            </a:pPr>
            <a:endParaRPr lang="en-US" sz="2400" b="1" dirty="0">
              <a:solidFill>
                <a:prstClr val="black"/>
              </a:solidFill>
            </a:endParaRPr>
          </a:p>
          <a:p>
            <a:pPr marL="342900" indent="-342900" algn="just">
              <a:buFontTx/>
              <a:buAutoNum type="arabicPeriod"/>
            </a:pPr>
            <a:r>
              <a:rPr lang="en-US" sz="2400" b="1" dirty="0" smtClean="0">
                <a:solidFill>
                  <a:prstClr val="black"/>
                </a:solidFill>
              </a:rPr>
              <a:t>MEMBAYAR HUTANG WAJIB DISEGERAKAN SETELAH KEMATIAN SESEORANG HAMBA KERANA DOSA ROH ORANG MUKMIN AKAN TERGANTUNG AKIBAT HUTANG YANG TIDAK DIBAYAR.</a:t>
            </a:r>
            <a:endParaRPr lang="en-MY" sz="2400" b="1" dirty="0" smtClean="0">
              <a:solidFill>
                <a:prstClr val="black"/>
              </a:solidFill>
            </a:endParaRPr>
          </a:p>
        </p:txBody>
      </p:sp>
    </p:spTree>
    <p:extLst>
      <p:ext uri="{BB962C8B-B14F-4D97-AF65-F5344CB8AC3E}">
        <p14:creationId xmlns:p14="http://schemas.microsoft.com/office/powerpoint/2010/main" val="226191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14348" y="344993"/>
            <a:ext cx="774608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503367"/>
            <a:ext cx="8915400" cy="1754326"/>
          </a:xfrm>
          <a:prstGeom prst="rect">
            <a:avLst/>
          </a:prstGeom>
          <a:solidFill>
            <a:srgbClr val="002060">
              <a:alpha val="15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أَمَّا بَعْدُ، فَيَا عِبَادَ اللهِ، أُوْصِيْكُمْ وَإِيَّاىَ بِتَقْوَىَ اللهِ وَطَاعَتِهِ، فَقَدْ فَازَ الْمُتَّقُوْنَ.</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02511"/>
            <a:ext cx="9144000" cy="2246769"/>
          </a:xfrm>
          <a:prstGeom prst="rect">
            <a:avLst/>
          </a:prstGeom>
          <a:solidFill>
            <a:srgbClr val="0070C0"/>
          </a:solid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diriku</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966444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285720" y="364540"/>
            <a:ext cx="8501122" cy="523220"/>
          </a:xfrm>
          <a:prstGeom prst="rect">
            <a:avLst/>
          </a:prstGeom>
        </p:spPr>
        <p:txBody>
          <a:bodyPr wrap="square">
            <a:spAutoFit/>
          </a:bodyP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ketua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endPar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4648200" y="3929608"/>
            <a:ext cx="4343400" cy="1371600"/>
          </a:xfrm>
          <a:prstGeom prst="roundRect">
            <a:avLst>
              <a:gd name="adj" fmla="val 11364"/>
            </a:avLst>
          </a:prstGeom>
          <a:solidFill>
            <a:srgbClr val="800000">
              <a:alpha val="36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mengharuskan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5" name="Elbow Connector 4"/>
          <p:cNvCxnSpPr/>
          <p:nvPr/>
        </p:nvCxnSpPr>
        <p:spPr>
          <a:xfrm>
            <a:off x="3632448" y="3717032"/>
            <a:ext cx="1371600" cy="3810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04800" y="1935088"/>
            <a:ext cx="3810000" cy="1925960"/>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Memenuhi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keperluan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90714" y="130882"/>
            <a:ext cx="8900886" cy="1015663"/>
          </a:xfrm>
          <a:prstGeom prst="rect">
            <a:avLst/>
          </a:prstGeom>
        </p:spPr>
        <p:txBody>
          <a:bodyPr wrap="square">
            <a:spAutoFit/>
          </a:bodyPr>
          <a:lstStyle/>
          <a:p>
            <a:pPr indent="365125" algn="ctr">
              <a:defRPr/>
            </a:pP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Penghutang</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pemiutang</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mesti</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bersifat</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amanah</a:t>
            </a:r>
            <a:endParaRPr lang="en-US" sz="3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979712" y="4019314"/>
            <a:ext cx="6019800" cy="16764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SWT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menggariskan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tatacara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mengenai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endParaRPr lang="en-US" sz="48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899592" y="1499034"/>
            <a:ext cx="6005530" cy="1985962"/>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Satu</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perjanjian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membuktikan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semangat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tolong</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menolong</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rot="5400000">
            <a:off x="6842813" y="4484805"/>
            <a:ext cx="1065870" cy="2871192"/>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Down Arrow 6"/>
          <p:cNvSpPr/>
          <p:nvPr/>
        </p:nvSpPr>
        <p:spPr>
          <a:xfrm rot="5991542" flipV="1">
            <a:off x="454277" y="1037852"/>
            <a:ext cx="1383264" cy="1002980"/>
          </a:xfrm>
          <a:prstGeom prst="curvedDownArrow">
            <a:avLst>
              <a:gd name="adj1" fmla="val 25000"/>
              <a:gd name="adj2" fmla="val 62195"/>
              <a:gd name="adj3" fmla="val 25000"/>
            </a:avLst>
          </a:prstGeom>
          <a:solidFill>
            <a:schemeClr val="bg1"/>
          </a:solidFill>
          <a:ln>
            <a:solidFill>
              <a:schemeClr val="accent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6200" y="211048"/>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282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775680"/>
            <a:ext cx="8915400" cy="2215991"/>
          </a:xfrm>
          <a:prstGeom prst="rect">
            <a:avLst/>
          </a:prstGeom>
          <a:solidFill>
            <a:srgbClr val="0070C0">
              <a:alpha val="86000"/>
            </a:srgbClr>
          </a:solidFill>
        </p:spPr>
        <p:txBody>
          <a:bodyPr wrap="square">
            <a:spAutoFit/>
          </a:bodyPr>
          <a:lstStyle/>
          <a:p>
            <a:pPr lvl="0" algn="ctr" fontAlgn="base">
              <a:spcBef>
                <a:spcPct val="0"/>
              </a:spcBef>
              <a:spcAft>
                <a:spcPct val="0"/>
              </a:spcAft>
            </a:pP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menjalankan</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urusan</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piutang</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tempoh</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suatu</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tertentu</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menulis</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bayarannya</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penulis</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menulisnya</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adil</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467356"/>
            <a:ext cx="9144000" cy="1569660"/>
          </a:xfrm>
          <a:prstGeom prst="rect">
            <a:avLst/>
          </a:prstGeom>
          <a:solidFill>
            <a:srgbClr val="002060">
              <a:alpha val="31000"/>
            </a:srgb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إِذَا تَدَايَنتُم بِدَيْنٍ إِلَى أَجَلٍ مُّسَمًّى فَاكْتُبُوهُ وَلْيَكْتُب بَّيْنَكُمْ كَاتِبٌ بِالْعَدْلِ... </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الاية</a:t>
            </a:r>
            <a:endParaRPr lang="en-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1617</Words>
  <Application>Microsoft Office PowerPoint</Application>
  <PresentationFormat>On-screen Show (4:3)</PresentationFormat>
  <Paragraphs>156</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USER</cp:lastModifiedBy>
  <cp:revision>20</cp:revision>
  <dcterms:created xsi:type="dcterms:W3CDTF">2013-06-26T03:58:57Z</dcterms:created>
  <dcterms:modified xsi:type="dcterms:W3CDTF">2020-01-20T05:05:05Z</dcterms:modified>
</cp:coreProperties>
</file>